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9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0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1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15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4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8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6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1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2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7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9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6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2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8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099DE8-2B1F-4E9F-A056-9256FFA479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46ED14-BD0B-48C9-A495-6FE9D8EB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5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C40FDB-3E13-4B77-B12C-01FFD1665FC3}"/>
              </a:ext>
            </a:extLst>
          </p:cNvPr>
          <p:cNvSpPr txBox="1"/>
          <p:nvPr/>
        </p:nvSpPr>
        <p:spPr>
          <a:xfrm>
            <a:off x="699247" y="507885"/>
            <a:ext cx="10775577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№ 5 «Фундаментальный анализ на финансовом рынке и его основные методы»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Теоретические основы фундаментального анализа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Инструментарий фундаментального анализа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Условия эффективного применения фундаментального анализа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EB37A1-FA7E-4112-B157-FB14388B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t="10843" r="8777" b="43015"/>
          <a:stretch/>
        </p:blipFill>
        <p:spPr bwMode="auto">
          <a:xfrm>
            <a:off x="7871012" y="4181006"/>
            <a:ext cx="4150659" cy="25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14BBDC-E145-4E99-A508-8FBA7ECD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35" y="1608799"/>
            <a:ext cx="8925318" cy="4285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54C8B-63CF-4049-ADF9-EEF98377E68F}"/>
              </a:ext>
            </a:extLst>
          </p:cNvPr>
          <p:cNvSpPr txBox="1"/>
          <p:nvPr/>
        </p:nvSpPr>
        <p:spPr>
          <a:xfrm>
            <a:off x="2768330" y="244876"/>
            <a:ext cx="7969623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Теоретические основы фундаментального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215968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3A4B9EBD-7124-4ECB-8058-2C2AA89B0FC2}"/>
              </a:ext>
            </a:extLst>
          </p:cNvPr>
          <p:cNvSpPr/>
          <p:nvPr/>
        </p:nvSpPr>
        <p:spPr>
          <a:xfrm>
            <a:off x="304800" y="349623"/>
            <a:ext cx="11681012" cy="149710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ru-RU" dirty="0"/>
              <a:t>На рынке ценных бумаг одной из важнейших задач аналитика является прогнозирование цен на активы, являющиеся объектов торговли. При этом исторически сложились два вида анализа: фундаментальный и технический. 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EC51232D-CAF8-47F3-A4FF-9B448F6B75AA}"/>
              </a:ext>
            </a:extLst>
          </p:cNvPr>
          <p:cNvSpPr/>
          <p:nvPr/>
        </p:nvSpPr>
        <p:spPr>
          <a:xfrm>
            <a:off x="304800" y="2079811"/>
            <a:ext cx="11681012" cy="149710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ru-RU" b="1" dirty="0"/>
              <a:t>Фундаментальный анализ </a:t>
            </a:r>
            <a:r>
              <a:rPr lang="ru-RU" dirty="0"/>
              <a:t>носит стратегический характер, и используется с целью определения активов, перспективных или недооцененных рынком, способных принести больший доход от инвестирования в них. 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E213E36E-9B87-42A0-A0B3-8C78B55D5715}"/>
              </a:ext>
            </a:extLst>
          </p:cNvPr>
          <p:cNvSpPr/>
          <p:nvPr/>
        </p:nvSpPr>
        <p:spPr>
          <a:xfrm>
            <a:off x="304800" y="3809999"/>
            <a:ext cx="11681012" cy="17929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ru-RU" b="1" dirty="0"/>
              <a:t>Технический анализ </a:t>
            </a:r>
            <a:r>
              <a:rPr lang="ru-RU" dirty="0"/>
              <a:t>применяется в основном на краткосрочных временных периодах. Основная информация для технического аналитика – цены на акции или иные финансовые инструменты, с помощью которых он пытается определить дальнейшее направление тренда и правильные моменты для совершения операций покупки/продажи.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B6CFE-B4F1-4139-BCDF-0C0B6AE9A72D}"/>
              </a:ext>
            </a:extLst>
          </p:cNvPr>
          <p:cNvSpPr txBox="1"/>
          <p:nvPr/>
        </p:nvSpPr>
        <p:spPr>
          <a:xfrm>
            <a:off x="134471" y="5933763"/>
            <a:ext cx="11967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фундаментальный анализ отвечает на вопрос «Что покупать?», а технический – «Когда покупать?». </a:t>
            </a:r>
          </a:p>
        </p:txBody>
      </p:sp>
    </p:spTree>
    <p:extLst>
      <p:ext uri="{BB962C8B-B14F-4D97-AF65-F5344CB8AC3E}">
        <p14:creationId xmlns:p14="http://schemas.microsoft.com/office/powerpoint/2010/main" val="316435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C91DE-0930-4FAB-8E01-4B41D1838D96}"/>
              </a:ext>
            </a:extLst>
          </p:cNvPr>
          <p:cNvSpPr txBox="1"/>
          <p:nvPr/>
        </p:nvSpPr>
        <p:spPr>
          <a:xfrm>
            <a:off x="484094" y="289679"/>
            <a:ext cx="11223812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ключевых вызовов развития российского финансового рынка является предупреждение ухода активности отечественных инвесторов за рубеж.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задачей является обеспечение роста внутреннего спроса на долгосрочные вложения в реальный сектор экономики, что, в свою очередь, может служить локомотивом качественных преобразований и обеспечения устойчивого экономического роста.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финансовый рынок должен обеспечивать эффективные инструменты инвестирования для отечественных инвесторов, что позволит развивать рынок и перераспределять капиталы, в том числе, в реальный сектор экономики.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Фундаментальный анализ при этом позволяет решить не только индивидуальные задачи инвестора при выборе объекта инвестиций, но и является важным инструментом для определения перспектив роста реального сектора экономики во взаимосвязи с рынком ценных бумаг.</a:t>
            </a:r>
          </a:p>
        </p:txBody>
      </p:sp>
    </p:spTree>
    <p:extLst>
      <p:ext uri="{BB962C8B-B14F-4D97-AF65-F5344CB8AC3E}">
        <p14:creationId xmlns:p14="http://schemas.microsoft.com/office/powerpoint/2010/main" val="43346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EC709B0-5458-4D27-A08B-D7D200B88338}"/>
              </a:ext>
            </a:extLst>
          </p:cNvPr>
          <p:cNvSpPr/>
          <p:nvPr/>
        </p:nvSpPr>
        <p:spPr>
          <a:xfrm>
            <a:off x="259976" y="215153"/>
            <a:ext cx="11689977" cy="654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Основателями фундаментального анализа принято считать Бенджамина Грэма и Дэвида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4EDD8F9-E335-4D25-8680-7AB65E08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9" y="1178071"/>
            <a:ext cx="2830613" cy="34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444D227-C1C1-4F4D-89E3-E68EEB585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/>
          <a:stretch/>
        </p:blipFill>
        <p:spPr bwMode="auto">
          <a:xfrm>
            <a:off x="313764" y="1178072"/>
            <a:ext cx="2698377" cy="34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6588F-EE9E-461A-860C-10591D7F4C3E}"/>
              </a:ext>
            </a:extLst>
          </p:cNvPr>
          <p:cNvSpPr txBox="1"/>
          <p:nvPr/>
        </p:nvSpPr>
        <p:spPr>
          <a:xfrm>
            <a:off x="591669" y="4732475"/>
            <a:ext cx="2142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Бенджамин Грэм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500ED-CA13-4327-963A-9664C60492D0}"/>
              </a:ext>
            </a:extLst>
          </p:cNvPr>
          <p:cNvSpPr txBox="1"/>
          <p:nvPr/>
        </p:nvSpPr>
        <p:spPr>
          <a:xfrm>
            <a:off x="3801035" y="4732475"/>
            <a:ext cx="1775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Дэвид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96E96-63E4-4C7A-B2C1-8A30C1A5A917}"/>
              </a:ext>
            </a:extLst>
          </p:cNvPr>
          <p:cNvSpPr txBox="1"/>
          <p:nvPr/>
        </p:nvSpPr>
        <p:spPr>
          <a:xfrm>
            <a:off x="6546470" y="1256890"/>
            <a:ext cx="5331766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опубликованном ими в 1934 году учебнике «Анализ ценных бумаг» Грэм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ввели данное понятие, а также определили основные принципы, этапы проведения и инструменты фундаментального анализа. Бенджамин Грэм применял описанные методы на практике, что принесло ему славу успешного инвестора. </a:t>
            </a:r>
          </a:p>
        </p:txBody>
      </p:sp>
    </p:spTree>
    <p:extLst>
      <p:ext uri="{BB962C8B-B14F-4D97-AF65-F5344CB8AC3E}">
        <p14:creationId xmlns:p14="http://schemas.microsoft.com/office/powerpoint/2010/main" val="934318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24</TotalTime>
  <Words>335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Calisto MT</vt:lpstr>
      <vt:lpstr>Times New Roman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У</dc:creator>
  <cp:lastModifiedBy>Оля У</cp:lastModifiedBy>
  <cp:revision>4</cp:revision>
  <dcterms:created xsi:type="dcterms:W3CDTF">2022-02-05T14:40:31Z</dcterms:created>
  <dcterms:modified xsi:type="dcterms:W3CDTF">2022-02-05T15:05:21Z</dcterms:modified>
</cp:coreProperties>
</file>